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6" r:id="rId2"/>
  </p:sldIdLst>
  <p:sldSz cx="6858000" cy="9906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F66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32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B0FB0F-3453-4A83-A98A-58DC1FF52A30}" type="datetimeFigureOut">
              <a:rPr kumimoji="1" lang="ja-JP" altLang="en-US" smtClean="0"/>
              <a:t>2026/1/7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1233488"/>
            <a:ext cx="23034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5A2881-0C9B-48C6-B3FB-66C3329F28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820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5A2881-0C9B-48C6-B3FB-66C3329F28A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377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BB379-5D89-4069-8FD2-FD78A6226754}" type="datetimeFigureOut">
              <a:rPr kumimoji="1" lang="ja-JP" altLang="en-US" smtClean="0"/>
              <a:t>2026/1/7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2B80C-2D02-467D-B7C9-D84B154D04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3340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BB379-5D89-4069-8FD2-FD78A6226754}" type="datetimeFigureOut">
              <a:rPr kumimoji="1" lang="ja-JP" altLang="en-US" smtClean="0"/>
              <a:t>2026/1/7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2B80C-2D02-467D-B7C9-D84B154D04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8963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BB379-5D89-4069-8FD2-FD78A6226754}" type="datetimeFigureOut">
              <a:rPr kumimoji="1" lang="ja-JP" altLang="en-US" smtClean="0"/>
              <a:t>2026/1/7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2B80C-2D02-467D-B7C9-D84B154D04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3717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BB379-5D89-4069-8FD2-FD78A6226754}" type="datetimeFigureOut">
              <a:rPr kumimoji="1" lang="ja-JP" altLang="en-US" smtClean="0"/>
              <a:t>2026/1/7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2B80C-2D02-467D-B7C9-D84B154D04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366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BB379-5D89-4069-8FD2-FD78A6226754}" type="datetimeFigureOut">
              <a:rPr kumimoji="1" lang="ja-JP" altLang="en-US" smtClean="0"/>
              <a:t>2026/1/7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2B80C-2D02-467D-B7C9-D84B154D04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6561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BB379-5D89-4069-8FD2-FD78A6226754}" type="datetimeFigureOut">
              <a:rPr kumimoji="1" lang="ja-JP" altLang="en-US" smtClean="0"/>
              <a:t>2026/1/7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2B80C-2D02-467D-B7C9-D84B154D04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143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BB379-5D89-4069-8FD2-FD78A6226754}" type="datetimeFigureOut">
              <a:rPr kumimoji="1" lang="ja-JP" altLang="en-US" smtClean="0"/>
              <a:t>2026/1/7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2B80C-2D02-467D-B7C9-D84B154D04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9223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BB379-5D89-4069-8FD2-FD78A6226754}" type="datetimeFigureOut">
              <a:rPr kumimoji="1" lang="ja-JP" altLang="en-US" smtClean="0"/>
              <a:t>2026/1/7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2B80C-2D02-467D-B7C9-D84B154D04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8694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BB379-5D89-4069-8FD2-FD78A6226754}" type="datetimeFigureOut">
              <a:rPr kumimoji="1" lang="ja-JP" altLang="en-US" smtClean="0"/>
              <a:t>2026/1/7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2B80C-2D02-467D-B7C9-D84B154D04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4064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BB379-5D89-4069-8FD2-FD78A6226754}" type="datetimeFigureOut">
              <a:rPr kumimoji="1" lang="ja-JP" altLang="en-US" smtClean="0"/>
              <a:t>2026/1/7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2B80C-2D02-467D-B7C9-D84B154D04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4834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BB379-5D89-4069-8FD2-FD78A6226754}" type="datetimeFigureOut">
              <a:rPr kumimoji="1" lang="ja-JP" altLang="en-US" smtClean="0"/>
              <a:t>2026/1/7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2B80C-2D02-467D-B7C9-D84B154D04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7950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BB379-5D89-4069-8FD2-FD78A6226754}" type="datetimeFigureOut">
              <a:rPr kumimoji="1" lang="ja-JP" altLang="en-US" smtClean="0"/>
              <a:t>2026/1/7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2B80C-2D02-467D-B7C9-D84B154D04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4589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7.jpeg"/><Relationship Id="rId5" Type="http://schemas.openxmlformats.org/officeDocument/2006/relationships/image" Target="../media/image2.png"/><Relationship Id="rId15" Type="http://schemas.openxmlformats.org/officeDocument/2006/relationships/image" Target="../media/image11.jpeg"/><Relationship Id="rId10" Type="http://schemas.openxmlformats.org/officeDocument/2006/relationships/image" Target="../media/image6.svg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波波イラスト｜無料イラスト・フリー素材なら「イラストAC」">
            <a:extLst>
              <a:ext uri="{FF2B5EF4-FFF2-40B4-BE49-F238E27FC236}">
                <a16:creationId xmlns:a16="http://schemas.microsoft.com/office/drawing/2014/main" id="{6561CD79-5257-CD9B-D42D-E0B9014559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4363"/>
          <a:stretch>
            <a:fillRect/>
          </a:stretch>
        </p:blipFill>
        <p:spPr bwMode="auto">
          <a:xfrm>
            <a:off x="-9182" y="2673293"/>
            <a:ext cx="6856359" cy="1451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625AA796-BDD9-B740-49B3-319B846A7AC3}"/>
              </a:ext>
            </a:extLst>
          </p:cNvPr>
          <p:cNvSpPr/>
          <p:nvPr/>
        </p:nvSpPr>
        <p:spPr>
          <a:xfrm>
            <a:off x="-150115" y="4036583"/>
            <a:ext cx="6856358" cy="60797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3ABB975A-603D-4677-7DAB-2976CC9796B5}"/>
              </a:ext>
            </a:extLst>
          </p:cNvPr>
          <p:cNvGrpSpPr/>
          <p:nvPr/>
        </p:nvGrpSpPr>
        <p:grpSpPr>
          <a:xfrm>
            <a:off x="4643939" y="31793"/>
            <a:ext cx="2104560" cy="1648941"/>
            <a:chOff x="-3540268" y="-197165"/>
            <a:chExt cx="2710363" cy="2352752"/>
          </a:xfrm>
        </p:grpSpPr>
        <p:pic>
          <p:nvPicPr>
            <p:cNvPr id="30" name="Picture 2" descr="かわいい ♪ 吹き出し フレーム イラスト | 商用フリー(無料)のイラスト素材なら「イラストマンション」">
              <a:extLst>
                <a:ext uri="{FF2B5EF4-FFF2-40B4-BE49-F238E27FC236}">
                  <a16:creationId xmlns:a16="http://schemas.microsoft.com/office/drawing/2014/main" id="{AEBA5594-11CA-BCCF-84DD-676C0DA1460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583" b="48518" l="51111" r="96866">
                          <a14:foregroundMark x1="53048" y1="30730" x2="53048" y2="30730"/>
                          <a14:foregroundMark x1="52365" y1="24686" x2="62051" y2="13398"/>
                          <a14:foregroundMark x1="62051" y1="13398" x2="75043" y2="8495"/>
                          <a14:foregroundMark x1="75043" y1="8495" x2="94644" y2="12201"/>
                          <a14:foregroundMark x1="94644" y1="12201" x2="98689" y2="26967"/>
                          <a14:foregroundMark x1="98689" y1="26967" x2="88262" y2="39054"/>
                          <a14:foregroundMark x1="88262" y1="39054" x2="72650" y2="46294"/>
                          <a14:foregroundMark x1="72650" y1="46294" x2="58120" y2="39966"/>
                          <a14:foregroundMark x1="58120" y1="39966" x2="52707" y2="27024"/>
                          <a14:foregroundMark x1="52707" y1="27024" x2="53390" y2="24401"/>
                          <a14:foregroundMark x1="53789" y1="26853" x2="51453" y2="31585"/>
                          <a14:foregroundMark x1="66325" y1="48518" x2="69858" y2="47891"/>
                          <a14:foregroundMark x1="87692" y1="38426" x2="95897" y2="27366"/>
                          <a14:foregroundMark x1="95897" y1="27366" x2="94986" y2="26454"/>
                          <a14:foregroundMark x1="95613" y1="24800" x2="92821" y2="37514"/>
                          <a14:foregroundMark x1="92821" y1="37514" x2="89972" y2="38483"/>
                          <a14:foregroundMark x1="93789" y1="37400" x2="97094" y2="30958"/>
                          <a14:foregroundMark x1="94872" y1="16192" x2="85812" y2="14766"/>
                          <a14:foregroundMark x1="85698" y1="14424" x2="95157" y2="14652"/>
                          <a14:foregroundMark x1="86211" y1="13569" x2="76410" y2="9749"/>
                          <a14:foregroundMark x1="74929" y1="9806" x2="62792" y2="14424"/>
                          <a14:foregroundMark x1="62792" y1="14424" x2="51909" y2="22007"/>
                          <a14:foregroundMark x1="51909" y1="22007" x2="52422" y2="23603"/>
                          <a14:foregroundMark x1="58006" y1="12144" x2="58860" y2="13683"/>
                          <a14:foregroundMark x1="61481" y1="12600" x2="67749" y2="9692"/>
                          <a14:foregroundMark x1="66781" y1="8894" x2="70598" y2="7811"/>
                          <a14:foregroundMark x1="63248" y1="11003" x2="69858" y2="9122"/>
                          <a14:foregroundMark x1="74986" y1="8723" x2="84046" y2="7583"/>
                          <a14:foregroundMark x1="51510" y1="23147" x2="57664" y2="14766"/>
                          <a14:foregroundMark x1="57892" y1="14367" x2="52080" y2="23717"/>
                          <a14:foregroundMark x1="51624" y1="25998" x2="58120" y2="14994"/>
                          <a14:foregroundMark x1="57892" y1="14367" x2="52023" y2="16021"/>
                          <a14:foregroundMark x1="53903" y1="14766" x2="51111" y2="19213"/>
                          <a14:foregroundMark x1="51567" y1="18358" x2="51054" y2="22862"/>
                          <a14:foregroundMark x1="52991" y1="26739" x2="51909" y2="30673"/>
                          <a14:foregroundMark x1="51624" y1="27138" x2="52137" y2="28791"/>
                          <a14:foregroundMark x1="51681" y1="28563" x2="51909" y2="34379"/>
                          <a14:foregroundMark x1="51909" y1="34379" x2="55954" y2="36488"/>
                          <a14:foregroundMark x1="55613" y1="36602" x2="61140" y2="37571"/>
                          <a14:foregroundMark x1="61254" y1="37913" x2="68832" y2="43101"/>
                          <a14:foregroundMark x1="72536" y1="46750" x2="75214" y2="43101"/>
                          <a14:foregroundMark x1="75556" y1="42987" x2="78632" y2="42075"/>
                          <a14:foregroundMark x1="51396" y1="32668" x2="52080" y2="262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76" t="7837" r="-1393" b="48264"/>
            <a:stretch>
              <a:fillRect/>
            </a:stretch>
          </p:blipFill>
          <p:spPr bwMode="auto">
            <a:xfrm rot="981783">
              <a:off x="-3540268" y="-43789"/>
              <a:ext cx="2559289" cy="2199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タイトル 1">
              <a:extLst>
                <a:ext uri="{FF2B5EF4-FFF2-40B4-BE49-F238E27FC236}">
                  <a16:creationId xmlns:a16="http://schemas.microsoft.com/office/drawing/2014/main" id="{9569FF1D-A899-047F-07A7-23DC6169ED9F}"/>
                </a:ext>
              </a:extLst>
            </p:cNvPr>
            <p:cNvSpPr txBox="1">
              <a:spLocks/>
            </p:cNvSpPr>
            <p:nvPr/>
          </p:nvSpPr>
          <p:spPr bwMode="auto">
            <a:xfrm rot="881056">
              <a:off x="-3514068" y="-197165"/>
              <a:ext cx="2684163" cy="1741140"/>
            </a:xfrm>
            <a:prstGeom prst="rect">
              <a:avLst/>
            </a:prstGeom>
          </p:spPr>
          <p:txBody>
            <a:bodyPr lIns="228600" tIns="228600" rIns="228600" bIns="0" anchor="ctr"/>
            <a:lstStyle>
              <a:lvl1pPr algn="ctr" defTabSz="914400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kumimoji="1" sz="4000" b="0" i="0" kern="1200" cap="none" spc="-150">
                  <a:solidFill>
                    <a:schemeClr val="tx1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+mj-cs"/>
                </a:defRPr>
              </a:lvl1pPr>
            </a:lstStyle>
            <a:p>
              <a:pPr>
                <a:lnSpc>
                  <a:spcPts val="2800"/>
                </a:lnSpc>
                <a:defRPr/>
              </a:pPr>
              <a:r>
                <a:rPr lang="ja-JP" altLang="en-US" sz="18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何から始め</a:t>
              </a:r>
              <a:endParaRPr lang="en-US" altLang="ja-JP" sz="1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>
                <a:lnSpc>
                  <a:spcPts val="2800"/>
                </a:lnSpc>
                <a:defRPr/>
              </a:pPr>
              <a:r>
                <a:rPr lang="ja-JP" altLang="en-US" sz="18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たらいいの？</a:t>
              </a:r>
            </a:p>
          </p:txBody>
        </p:sp>
      </p:grp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014268D-46F2-2231-0CBB-7A16841E3628}"/>
              </a:ext>
            </a:extLst>
          </p:cNvPr>
          <p:cNvSpPr txBox="1"/>
          <p:nvPr/>
        </p:nvSpPr>
        <p:spPr bwMode="auto">
          <a:xfrm>
            <a:off x="114939" y="3386945"/>
            <a:ext cx="66912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28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開催日 </a:t>
            </a:r>
            <a:r>
              <a:rPr lang="ja-JP" alt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３</a:t>
            </a:r>
            <a:r>
              <a:rPr lang="ja-JP" alt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月</a:t>
            </a:r>
            <a:r>
              <a:rPr lang="ja-JP" alt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１８</a:t>
            </a:r>
            <a:r>
              <a:rPr lang="ja-JP" alt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日</a:t>
            </a:r>
            <a:r>
              <a:rPr lang="ja-JP" alt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（水）</a:t>
            </a:r>
            <a:r>
              <a:rPr lang="en-US" altLang="ja-JP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13</a:t>
            </a:r>
            <a:r>
              <a:rPr lang="ja-JP" alt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時</a:t>
            </a:r>
            <a:r>
              <a:rPr lang="en-US" altLang="ja-JP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30</a:t>
            </a:r>
            <a:r>
              <a:rPr lang="ja-JP" alt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分</a:t>
            </a:r>
            <a:r>
              <a:rPr lang="ja-JP" alt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～</a:t>
            </a:r>
            <a:r>
              <a:rPr lang="en-US" altLang="ja-JP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15</a:t>
            </a:r>
            <a:r>
              <a:rPr lang="ja-JP" alt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時</a:t>
            </a:r>
            <a:r>
              <a:rPr lang="en-US" altLang="ja-JP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30</a:t>
            </a:r>
            <a:r>
              <a:rPr lang="ja-JP" alt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分</a:t>
            </a:r>
            <a:endParaRPr lang="ja-JP" alt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21B004E-A771-A325-ADD6-520B7F2E64AB}"/>
              </a:ext>
            </a:extLst>
          </p:cNvPr>
          <p:cNvSpPr txBox="1"/>
          <p:nvPr/>
        </p:nvSpPr>
        <p:spPr bwMode="auto">
          <a:xfrm>
            <a:off x="100898" y="4057864"/>
            <a:ext cx="6827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ja-JP" altLang="en-US" sz="28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場　所</a:t>
            </a:r>
            <a:r>
              <a:rPr lang="en-US" altLang="ja-JP" sz="2400" b="1" dirty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</a:t>
            </a:r>
            <a:r>
              <a:rPr lang="ja-JP" altLang="ja-JP" sz="2400" b="1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50" charset="-128"/>
              </a:rPr>
              <a:t>船橋市本町２</a:t>
            </a:r>
            <a:r>
              <a:rPr lang="en-US" altLang="ja-JP" sz="2400" b="1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50" charset="-128"/>
              </a:rPr>
              <a:t>-</a:t>
            </a:r>
            <a:r>
              <a:rPr lang="ja-JP" altLang="ja-JP" sz="2400" b="1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50" charset="-128"/>
              </a:rPr>
              <a:t>７</a:t>
            </a:r>
            <a:r>
              <a:rPr lang="en-US" altLang="ja-JP" sz="2400" b="1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50" charset="-128"/>
              </a:rPr>
              <a:t>-</a:t>
            </a:r>
            <a:r>
              <a:rPr lang="ja-JP" altLang="ja-JP" sz="2400" b="1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50" charset="-128"/>
              </a:rPr>
              <a:t>８</a:t>
            </a:r>
            <a:r>
              <a:rPr lang="en-US" altLang="ja-JP" sz="2400" b="1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50" charset="-128"/>
              </a:rPr>
              <a:t>   </a:t>
            </a:r>
            <a:r>
              <a:rPr lang="ja-JP" altLang="ja-JP" sz="2200" b="1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50" charset="-128"/>
              </a:rPr>
              <a:t>船橋市福祉ビル</a:t>
            </a:r>
            <a:r>
              <a:rPr lang="ja-JP" altLang="ja-JP" sz="2400" b="1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50" charset="-128"/>
              </a:rPr>
              <a:t>６</a:t>
            </a:r>
            <a:r>
              <a:rPr lang="en-US" altLang="ja-JP" sz="2400" b="1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50" charset="-128"/>
              </a:rPr>
              <a:t>F</a:t>
            </a:r>
            <a:endParaRPr lang="ja-JP" altLang="en-US" sz="2400" b="1" dirty="0">
              <a:effectLst>
                <a:outerShdw blurRad="38100" dist="38100" dir="2700000" algn="tl">
                  <a:srgbClr val="C0C0C0"/>
                </a:outerShdw>
              </a:effectLst>
              <a:ea typeface="ＭＳ Ｐゴシック" panose="020B0600070205080204" pitchFamily="50" charset="-128"/>
            </a:endParaRPr>
          </a:p>
        </p:txBody>
      </p:sp>
      <p:sp>
        <p:nvSpPr>
          <p:cNvPr id="17" name="テキスト ボックス 17">
            <a:extLst>
              <a:ext uri="{FF2B5EF4-FFF2-40B4-BE49-F238E27FC236}">
                <a16:creationId xmlns:a16="http://schemas.microsoft.com/office/drawing/2014/main" id="{9BD38BAB-34F8-8418-0F4F-8E57C7FC6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035" y="9469273"/>
            <a:ext cx="622652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/>
            <a:r>
              <a:rPr lang="ja-JP" altLang="en-US" sz="1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主催：社会福祉法人船橋市社会福祉協議会　船橋市ボランティアセンター</a:t>
            </a:r>
          </a:p>
        </p:txBody>
      </p:sp>
      <p:grpSp>
        <p:nvGrpSpPr>
          <p:cNvPr id="20" name="グループ化 35">
            <a:extLst>
              <a:ext uri="{FF2B5EF4-FFF2-40B4-BE49-F238E27FC236}">
                <a16:creationId xmlns:a16="http://schemas.microsoft.com/office/drawing/2014/main" id="{3D31B98D-DF6A-5905-8326-2C1AD60C28B1}"/>
              </a:ext>
            </a:extLst>
          </p:cNvPr>
          <p:cNvGrpSpPr>
            <a:grpSpLocks/>
          </p:cNvGrpSpPr>
          <p:nvPr/>
        </p:nvGrpSpPr>
        <p:grpSpPr bwMode="auto">
          <a:xfrm>
            <a:off x="325035" y="8260988"/>
            <a:ext cx="1155353" cy="495669"/>
            <a:chOff x="6181357" y="1842430"/>
            <a:chExt cx="1205703" cy="495648"/>
          </a:xfrm>
        </p:grpSpPr>
        <p:sp>
          <p:nvSpPr>
            <p:cNvPr id="24" name="直方体 23">
              <a:extLst>
                <a:ext uri="{FF2B5EF4-FFF2-40B4-BE49-F238E27FC236}">
                  <a16:creationId xmlns:a16="http://schemas.microsoft.com/office/drawing/2014/main" id="{7E12CDA7-0B51-6686-C860-2C32CFEAEF9B}"/>
                </a:ext>
              </a:extLst>
            </p:cNvPr>
            <p:cNvSpPr/>
            <p:nvPr/>
          </p:nvSpPr>
          <p:spPr>
            <a:xfrm>
              <a:off x="6186885" y="1842430"/>
              <a:ext cx="1200175" cy="495279"/>
            </a:xfrm>
            <a:prstGeom prst="cub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9pPr>
            </a:lstStyle>
            <a:p>
              <a:pPr algn="ctr" eaLnBrk="1" hangingPunct="1"/>
              <a:endParaRPr lang="ja-JP" altLang="en-US">
                <a:solidFill>
                  <a:srgbClr val="FFFFFF"/>
                </a:solidFill>
                <a:ea typeface="ＭＳ Ｐゴシック" panose="020B0600070205080204" pitchFamily="50" charset="-128"/>
              </a:endParaRPr>
            </a:p>
          </p:txBody>
        </p:sp>
        <p:sp>
          <p:nvSpPr>
            <p:cNvPr id="25" name="テキスト ボックス 33">
              <a:extLst>
                <a:ext uri="{FF2B5EF4-FFF2-40B4-BE49-F238E27FC236}">
                  <a16:creationId xmlns:a16="http://schemas.microsoft.com/office/drawing/2014/main" id="{63E2FB91-CC21-01BB-A33E-BDADC090FF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81357" y="1968746"/>
              <a:ext cx="120015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9pPr>
            </a:lstStyle>
            <a:p>
              <a:pPr eaLnBrk="1" hangingPunct="1"/>
              <a:r>
                <a:rPr lang="ja-JP" altLang="en-US" b="1" dirty="0">
                  <a:solidFill>
                    <a:schemeClr val="bg1"/>
                  </a:solidFill>
                  <a:ea typeface="ＭＳ Ｐゴシック" panose="020B0600070205080204" pitchFamily="50" charset="-128"/>
                </a:rPr>
                <a:t>申込方法</a:t>
              </a:r>
            </a:p>
          </p:txBody>
        </p:sp>
      </p:grpSp>
      <p:sp>
        <p:nvSpPr>
          <p:cNvPr id="22" name="テキスト ボックス 39">
            <a:extLst>
              <a:ext uri="{FF2B5EF4-FFF2-40B4-BE49-F238E27FC236}">
                <a16:creationId xmlns:a16="http://schemas.microsoft.com/office/drawing/2014/main" id="{F583E365-787F-C703-8943-F1CA7A8F8F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6686" y="8370018"/>
            <a:ext cx="2382663" cy="369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dist" eaLnBrk="1" hangingPunct="1"/>
            <a:r>
              <a:rPr lang="ja-JP" altLang="en-US" u="dottedHeavy" dirty="0">
                <a:uFill>
                  <a:solidFill>
                    <a:srgbClr val="0070C0"/>
                  </a:solidFill>
                </a:u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電話</a:t>
            </a:r>
            <a:r>
              <a:rPr lang="en-US" altLang="ja-JP" u="dottedHeavy" dirty="0">
                <a:uFill>
                  <a:solidFill>
                    <a:srgbClr val="0070C0"/>
                  </a:solidFill>
                </a:u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 047-431-8808</a:t>
            </a:r>
          </a:p>
        </p:txBody>
      </p:sp>
      <p:sp>
        <p:nvSpPr>
          <p:cNvPr id="23" name="テキスト ボックス 40">
            <a:extLst>
              <a:ext uri="{FF2B5EF4-FFF2-40B4-BE49-F238E27FC236}">
                <a16:creationId xmlns:a16="http://schemas.microsoft.com/office/drawing/2014/main" id="{D4EB7BA6-C316-69DE-43CB-194157E9E4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63801" y="8870033"/>
            <a:ext cx="45003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r" eaLnBrk="1" hangingPunct="1"/>
            <a:r>
              <a:rPr lang="ja-JP" altLang="en-US" sz="1200" b="1" dirty="0">
                <a:solidFill>
                  <a:schemeClr val="accent5">
                    <a:lumMod val="7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二次元フォームでのお申込みはこちら→</a:t>
            </a:r>
            <a:endParaRPr lang="en-US" altLang="ja-JP" sz="1200" b="1" dirty="0">
              <a:solidFill>
                <a:schemeClr val="accent5">
                  <a:lumMod val="75000"/>
                </a:schemeClr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6" name="タイトル 1">
            <a:extLst>
              <a:ext uri="{FF2B5EF4-FFF2-40B4-BE49-F238E27FC236}">
                <a16:creationId xmlns:a16="http://schemas.microsoft.com/office/drawing/2014/main" id="{A2F994C2-E614-9A2E-2B7A-43F3E8EBE9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240" y="2114330"/>
            <a:ext cx="6815943" cy="1059021"/>
          </a:xfrm>
        </p:spPr>
        <p:txBody>
          <a:bodyPr>
            <a:normAutofit fontScale="90000"/>
          </a:bodyPr>
          <a:lstStyle/>
          <a:p>
            <a:pPr>
              <a:lnSpc>
                <a:spcPts val="4800"/>
              </a:lnSpc>
              <a:defRPr/>
            </a:pPr>
            <a:r>
              <a:rPr lang="ja-JP" altLang="en-US" sz="3100" b="1" dirty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6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ボランティア講習会</a:t>
            </a:r>
            <a:br>
              <a:rPr lang="en-US" altLang="ja-JP" sz="4400" dirty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6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</a:br>
            <a:r>
              <a:rPr lang="ja-JP" altLang="en-US" sz="4400" b="1" dirty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5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「ライフワークをみつけよう」</a:t>
            </a:r>
          </a:p>
        </p:txBody>
      </p: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9AABD89B-2810-15DE-82EA-E6C91B087E5B}"/>
              </a:ext>
            </a:extLst>
          </p:cNvPr>
          <p:cNvGrpSpPr/>
          <p:nvPr/>
        </p:nvGrpSpPr>
        <p:grpSpPr>
          <a:xfrm>
            <a:off x="-108580" y="-27960"/>
            <a:ext cx="2110499" cy="1894238"/>
            <a:chOff x="-2127130" y="1189825"/>
            <a:chExt cx="2800834" cy="2551942"/>
          </a:xfrm>
        </p:grpSpPr>
        <p:pic>
          <p:nvPicPr>
            <p:cNvPr id="1026" name="Picture 2" descr="かわいい ♪ 吹き出し フレーム イラスト | 商用フリー(無料)のイラスト素材なら「イラストマンション」">
              <a:extLst>
                <a:ext uri="{FF2B5EF4-FFF2-40B4-BE49-F238E27FC236}">
                  <a16:creationId xmlns:a16="http://schemas.microsoft.com/office/drawing/2014/main" id="{CE30C73F-6A0C-943B-5F58-18C73876F50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063" r="49801"/>
            <a:stretch>
              <a:fillRect/>
            </a:stretch>
          </p:blipFill>
          <p:spPr bwMode="auto">
            <a:xfrm rot="20704004" flipH="1">
              <a:off x="-1835072" y="1189825"/>
              <a:ext cx="2508776" cy="25519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タイトル 1">
              <a:extLst>
                <a:ext uri="{FF2B5EF4-FFF2-40B4-BE49-F238E27FC236}">
                  <a16:creationId xmlns:a16="http://schemas.microsoft.com/office/drawing/2014/main" id="{670BB258-EBE6-09F3-D52E-52177F75907F}"/>
                </a:ext>
              </a:extLst>
            </p:cNvPr>
            <p:cNvSpPr txBox="1">
              <a:spLocks/>
            </p:cNvSpPr>
            <p:nvPr/>
          </p:nvSpPr>
          <p:spPr bwMode="auto">
            <a:xfrm rot="20652541">
              <a:off x="-2127130" y="1536110"/>
              <a:ext cx="2684163" cy="1161932"/>
            </a:xfrm>
            <a:prstGeom prst="rect">
              <a:avLst/>
            </a:prstGeom>
          </p:spPr>
          <p:txBody>
            <a:bodyPr lIns="228600" tIns="228600" rIns="228600" bIns="0" anchor="ctr"/>
            <a:lstStyle>
              <a:lvl1pPr algn="ctr" defTabSz="914400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kumimoji="1" sz="4000" b="0" i="0" kern="1200" cap="none" spc="-150">
                  <a:solidFill>
                    <a:schemeClr val="tx1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+mj-cs"/>
                </a:defRPr>
              </a:lvl1pPr>
            </a:lstStyle>
            <a:p>
              <a:pPr>
                <a:lnSpc>
                  <a:spcPts val="2800"/>
                </a:lnSpc>
                <a:defRPr/>
              </a:pPr>
              <a:r>
                <a:rPr lang="ja-JP" altLang="en-US" sz="2000" b="1" dirty="0">
                  <a:solidFill>
                    <a:schemeClr val="accent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初めての方</a:t>
              </a:r>
              <a:endParaRPr lang="en-US" altLang="ja-JP" sz="2000" b="1" dirty="0">
                <a:solidFill>
                  <a:schemeClr val="accent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>
                <a:lnSpc>
                  <a:spcPts val="2800"/>
                </a:lnSpc>
                <a:defRPr/>
              </a:pPr>
              <a:r>
                <a:rPr lang="ja-JP" altLang="en-US" sz="2000" b="1" dirty="0">
                  <a:solidFill>
                    <a:schemeClr val="accent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大歓迎！</a:t>
              </a:r>
            </a:p>
          </p:txBody>
        </p:sp>
      </p:grp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04A0A6C-E38D-4512-3C1B-9D63B7BF17A7}"/>
              </a:ext>
            </a:extLst>
          </p:cNvPr>
          <p:cNvSpPr txBox="1"/>
          <p:nvPr/>
        </p:nvSpPr>
        <p:spPr>
          <a:xfrm>
            <a:off x="968168" y="1760055"/>
            <a:ext cx="5215849" cy="1815259"/>
          </a:xfrm>
          <a:prstGeom prst="rect">
            <a:avLst/>
          </a:prstGeom>
          <a:noFill/>
        </p:spPr>
        <p:txBody>
          <a:bodyPr wrap="square">
            <a:prstTxWarp prst="textArchUp">
              <a:avLst>
                <a:gd name="adj" fmla="val 11006312"/>
              </a:avLst>
            </a:prstTxWarp>
            <a:spAutoFit/>
          </a:bodyPr>
          <a:lstStyle/>
          <a:p>
            <a:pPr algn="ctr">
              <a:lnSpc>
                <a:spcPts val="4500"/>
              </a:lnSpc>
              <a:defRPr/>
            </a:pPr>
            <a:endParaRPr lang="en-US" altLang="ja-JP" sz="3600" dirty="0">
              <a:solidFill>
                <a:srgbClr val="FF99FF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>
              <a:lnSpc>
                <a:spcPts val="4500"/>
              </a:lnSpc>
              <a:defRPr/>
            </a:pPr>
            <a:r>
              <a:rPr lang="ja-JP" altLang="ja-JP" sz="3600" dirty="0">
                <a:solidFill>
                  <a:srgbClr val="FF99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ボランティア</a:t>
            </a:r>
            <a:r>
              <a:rPr lang="ja-JP" altLang="en-US" sz="3600" dirty="0">
                <a:solidFill>
                  <a:srgbClr val="FF99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を楽しく学ぶ</a:t>
            </a: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6ECAD980-1662-26E6-1170-FADFB9EFB345}"/>
              </a:ext>
            </a:extLst>
          </p:cNvPr>
          <p:cNvSpPr txBox="1"/>
          <p:nvPr/>
        </p:nvSpPr>
        <p:spPr bwMode="auto">
          <a:xfrm>
            <a:off x="114939" y="4575504"/>
            <a:ext cx="6827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ja-JP" altLang="en-US" sz="28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講　師</a:t>
            </a:r>
            <a:r>
              <a:rPr lang="en-US" altLang="ja-JP" sz="1400" b="1" dirty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</a:t>
            </a:r>
            <a:r>
              <a:rPr lang="ja-JP" altLang="en-US" sz="1400" b="1" dirty="0">
                <a:ln w="0"/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一般財団法人　絵本未来創造機構　 </a:t>
            </a:r>
            <a:r>
              <a:rPr lang="ja-JP" altLang="en-US" sz="2400" b="1" dirty="0">
                <a:ln w="0"/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堀籠　麻美　氏</a:t>
            </a:r>
            <a:endParaRPr lang="ja-JP" altLang="en-US" sz="2400" b="1" dirty="0">
              <a:effectLst>
                <a:outerShdw blurRad="38100" dist="38100" dir="2700000" algn="tl">
                  <a:srgbClr val="C0C0C0"/>
                </a:outerShdw>
              </a:effectLst>
              <a:ea typeface="ＭＳ Ｐゴシック" panose="020B0600070205080204" pitchFamily="50" charset="-128"/>
            </a:endParaRPr>
          </a:p>
        </p:txBody>
      </p:sp>
      <p:grpSp>
        <p:nvGrpSpPr>
          <p:cNvPr id="1024" name="グループ化 1023">
            <a:extLst>
              <a:ext uri="{FF2B5EF4-FFF2-40B4-BE49-F238E27FC236}">
                <a16:creationId xmlns:a16="http://schemas.microsoft.com/office/drawing/2014/main" id="{009C81C5-EBD8-2DB2-916B-1497874C5605}"/>
              </a:ext>
            </a:extLst>
          </p:cNvPr>
          <p:cNvGrpSpPr/>
          <p:nvPr/>
        </p:nvGrpSpPr>
        <p:grpSpPr>
          <a:xfrm>
            <a:off x="2068114" y="-61291"/>
            <a:ext cx="2126945" cy="1592178"/>
            <a:chOff x="2342912" y="-128102"/>
            <a:chExt cx="2126945" cy="1592178"/>
          </a:xfrm>
        </p:grpSpPr>
        <p:pic>
          <p:nvPicPr>
            <p:cNvPr id="62" name="Picture 2" descr="かわいい ♪ 吹き出し フレーム イラスト | 商用フリー(無料)のイラスト素材なら「イラストマンション」">
              <a:extLst>
                <a:ext uri="{FF2B5EF4-FFF2-40B4-BE49-F238E27FC236}">
                  <a16:creationId xmlns:a16="http://schemas.microsoft.com/office/drawing/2014/main" id="{587FCEAC-8F7C-601C-0567-7BF7582B2AA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982" b="48974" l="1595" r="49231">
                          <a14:foregroundMark x1="48604" y1="18016" x2="49231" y2="31870"/>
                          <a14:foregroundMark x1="49231" y1="31870" x2="37550" y2="40251"/>
                          <a14:foregroundMark x1="37550" y1="40251" x2="37493" y2="39909"/>
                          <a14:foregroundMark x1="47407" y1="17560" x2="40798" y2="15735"/>
                          <a14:foregroundMark x1="36296" y1="10775" x2="22735" y2="9692"/>
                          <a14:foregroundMark x1="34245" y1="9863" x2="22678" y2="10832"/>
                          <a14:foregroundMark x1="22222" y1="9122" x2="13732" y2="12486"/>
                          <a14:foregroundMark x1="11396" y1="13113" x2="1823" y2="22976"/>
                          <a14:foregroundMark x1="1823" y1="22976" x2="1766" y2="25542"/>
                          <a14:foregroundMark x1="2735" y1="27822" x2="11567" y2="37628"/>
                          <a14:foregroundMark x1="11567" y1="37628" x2="12194" y2="37970"/>
                          <a14:foregroundMark x1="19259" y1="46978" x2="25470" y2="44584"/>
                          <a14:foregroundMark x1="48091" y1="33751" x2="41766" y2="38369"/>
                          <a14:foregroundMark x1="39088" y1="39111" x2="27293" y2="44812"/>
                          <a14:foregroundMark x1="25470" y1="44584" x2="17265" y2="48974"/>
                          <a14:foregroundMark x1="27009" y1="40935" x2="24900" y2="46579"/>
                          <a14:foregroundMark x1="20627" y1="44071" x2="12991" y2="38141"/>
                          <a14:foregroundMark x1="12877" y1="37799" x2="2279" y2="29190"/>
                          <a14:foregroundMark x1="2279" y1="29190" x2="3818" y2="26454"/>
                          <a14:foregroundMark x1="3590" y1="25770" x2="9915" y2="14253"/>
                          <a14:foregroundMark x1="9915" y1="14253" x2="11282" y2="13911"/>
                          <a14:foregroundMark x1="12991" y1="12315" x2="5128" y2="16648"/>
                          <a14:foregroundMark x1="7920" y1="14823" x2="2450" y2="22805"/>
                          <a14:foregroundMark x1="23704" y1="7982" x2="14359" y2="11973"/>
                          <a14:foregroundMark x1="26667" y1="9749" x2="38405" y2="13455"/>
                          <a14:foregroundMark x1="42336" y1="14595" x2="47407" y2="17560"/>
                          <a14:foregroundMark x1="46439" y1="13854" x2="36638" y2="16135"/>
                          <a14:foregroundMark x1="44672" y1="13968" x2="38348" y2="13113"/>
                          <a14:foregroundMark x1="33618" y1="8951" x2="28376" y2="9293"/>
                          <a14:foregroundMark x1="9744" y1="15051" x2="1994" y2="18244"/>
                          <a14:foregroundMark x1="5185" y1="14082" x2="5185" y2="14082"/>
                          <a14:foregroundMark x1="2963" y1="28848" x2="3305" y2="38198"/>
                          <a14:foregroundMark x1="10712" y1="37685" x2="5755" y2="37913"/>
                          <a14:foregroundMark x1="8889" y1="38883" x2="5071" y2="340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7202" r="48410" b="49726"/>
            <a:stretch>
              <a:fillRect/>
            </a:stretch>
          </p:blipFill>
          <p:spPr bwMode="auto">
            <a:xfrm rot="21340514" flipH="1">
              <a:off x="2342912" y="-27987"/>
              <a:ext cx="2126945" cy="1492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0" name="タイトル 1">
              <a:extLst>
                <a:ext uri="{FF2B5EF4-FFF2-40B4-BE49-F238E27FC236}">
                  <a16:creationId xmlns:a16="http://schemas.microsoft.com/office/drawing/2014/main" id="{CD4EE3CF-F37B-0230-61B9-CCDCF9101FA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474373" y="-128102"/>
              <a:ext cx="1836996" cy="1220289"/>
            </a:xfrm>
            <a:prstGeom prst="rect">
              <a:avLst/>
            </a:prstGeom>
          </p:spPr>
          <p:txBody>
            <a:bodyPr lIns="228600" tIns="228600" rIns="228600" bIns="0" anchor="ctr"/>
            <a:lstStyle>
              <a:lvl1pPr algn="ctr" defTabSz="914400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kumimoji="1" sz="4000" b="0" i="0" kern="1200" cap="none" spc="-150">
                  <a:solidFill>
                    <a:schemeClr val="tx1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+mj-cs"/>
                </a:defRPr>
              </a:lvl1pPr>
            </a:lstStyle>
            <a:p>
              <a:pPr>
                <a:lnSpc>
                  <a:spcPts val="2800"/>
                </a:lnSpc>
                <a:defRPr/>
              </a:pPr>
              <a:r>
                <a:rPr lang="ja-JP" altLang="en-US" sz="1800" b="1" dirty="0"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福祉教育の</a:t>
              </a:r>
              <a:endParaRPr lang="en-US" altLang="ja-JP" sz="18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>
                <a:lnSpc>
                  <a:spcPts val="2800"/>
                </a:lnSpc>
                <a:defRPr/>
              </a:pPr>
              <a:r>
                <a:rPr lang="ja-JP" altLang="en-US" sz="1800" b="1" dirty="0"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手伝いって？</a:t>
              </a:r>
              <a:endParaRPr lang="en-US" altLang="ja-JP" sz="18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pic>
        <p:nvPicPr>
          <p:cNvPr id="1029" name="グラフィックス 1028" descr="コーヒー 単色塗りつぶし">
            <a:extLst>
              <a:ext uri="{FF2B5EF4-FFF2-40B4-BE49-F238E27FC236}">
                <a16:creationId xmlns:a16="http://schemas.microsoft.com/office/drawing/2014/main" id="{8CA7C4D6-3BD7-D20D-7BBF-751B25E66D7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287046" y="7523426"/>
            <a:ext cx="456432" cy="456432"/>
          </a:xfrm>
          <a:prstGeom prst="rect">
            <a:avLst/>
          </a:prstGeom>
        </p:spPr>
      </p:pic>
      <p:grpSp>
        <p:nvGrpSpPr>
          <p:cNvPr id="1031" name="グループ化 1030">
            <a:extLst>
              <a:ext uri="{FF2B5EF4-FFF2-40B4-BE49-F238E27FC236}">
                <a16:creationId xmlns:a16="http://schemas.microsoft.com/office/drawing/2014/main" id="{19BCABD2-4008-6EAD-4853-5AD177D3E32D}"/>
              </a:ext>
            </a:extLst>
          </p:cNvPr>
          <p:cNvGrpSpPr/>
          <p:nvPr/>
        </p:nvGrpSpPr>
        <p:grpSpPr>
          <a:xfrm>
            <a:off x="108450" y="5032375"/>
            <a:ext cx="6639457" cy="3125042"/>
            <a:chOff x="96437" y="5072598"/>
            <a:chExt cx="6639457" cy="3125042"/>
          </a:xfrm>
        </p:grpSpPr>
        <p:grpSp>
          <p:nvGrpSpPr>
            <p:cNvPr id="56" name="グループ化 55">
              <a:extLst>
                <a:ext uri="{FF2B5EF4-FFF2-40B4-BE49-F238E27FC236}">
                  <a16:creationId xmlns:a16="http://schemas.microsoft.com/office/drawing/2014/main" id="{3841C580-358A-6E37-0131-C686B9D02103}"/>
                </a:ext>
              </a:extLst>
            </p:cNvPr>
            <p:cNvGrpSpPr/>
            <p:nvPr/>
          </p:nvGrpSpPr>
          <p:grpSpPr>
            <a:xfrm>
              <a:off x="96437" y="5072598"/>
              <a:ext cx="6639457" cy="3125042"/>
              <a:chOff x="135258" y="3949805"/>
              <a:chExt cx="6639457" cy="3125042"/>
            </a:xfrm>
          </p:grpSpPr>
          <p:sp>
            <p:nvSpPr>
              <p:cNvPr id="43" name="楕円 42">
                <a:extLst>
                  <a:ext uri="{FF2B5EF4-FFF2-40B4-BE49-F238E27FC236}">
                    <a16:creationId xmlns:a16="http://schemas.microsoft.com/office/drawing/2014/main" id="{DB6D0C1D-A2B3-E2CB-8709-5B14530FB1B5}"/>
                  </a:ext>
                </a:extLst>
              </p:cNvPr>
              <p:cNvSpPr/>
              <p:nvPr/>
            </p:nvSpPr>
            <p:spPr>
              <a:xfrm>
                <a:off x="135258" y="4197271"/>
                <a:ext cx="2150742" cy="2059837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rgbClr val="FF99F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42" name="図 41" descr="三和製作所 高齢者疑似体験教材 デラックスセット 4562363577989 1セット（直送品）">
                <a:extLst>
                  <a:ext uri="{FF2B5EF4-FFF2-40B4-BE49-F238E27FC236}">
                    <a16:creationId xmlns:a16="http://schemas.microsoft.com/office/drawing/2014/main" id="{5D1DA929-02BA-7A3F-5761-F385B23A5AE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201" r="26754"/>
              <a:stretch/>
            </p:blipFill>
            <p:spPr bwMode="auto">
              <a:xfrm>
                <a:off x="499040" y="4342189"/>
                <a:ext cx="700155" cy="13435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5" name="テキスト ボックス 20">
                <a:extLst>
                  <a:ext uri="{FF2B5EF4-FFF2-40B4-BE49-F238E27FC236}">
                    <a16:creationId xmlns:a16="http://schemas.microsoft.com/office/drawing/2014/main" id="{26E3C6CD-67F5-1DDE-519B-AC0495DD665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3760" y="6334657"/>
                <a:ext cx="1998293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9pPr>
              </a:lstStyle>
              <a:p>
                <a:pPr algn="ctr">
                  <a:defRPr/>
                </a:pPr>
                <a:r>
                  <a:rPr lang="ja-JP" altLang="en-US" sz="1600" b="1" dirty="0">
                    <a:ln/>
                    <a:pattFill prst="dkUpDiag">
                      <a:fgClr>
                        <a:schemeClr val="bg1">
                          <a:lumMod val="50000"/>
                        </a:schemeClr>
                      </a:fgClr>
                      <a:bgClr>
                        <a:schemeClr val="tx1">
                          <a:lumMod val="75000"/>
                          <a:lumOff val="25000"/>
                        </a:schemeClr>
                      </a:bgClr>
                    </a:pattFill>
                    <a:effectLst>
                      <a:outerShdw blurRad="38100" dist="19050" dir="2700000" algn="tl" rotWithShape="0">
                        <a:schemeClr val="dk1">
                          <a:lumMod val="50000"/>
                          <a:alpha val="40000"/>
                        </a:schemeClr>
                      </a:outerShdw>
                    </a:effectLst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小学校福祉教育の</a:t>
                </a:r>
                <a:endParaRPr lang="en-US" altLang="ja-JP" sz="1600" b="1" dirty="0">
                  <a:ln/>
                  <a:pattFill prst="dkUpDiag">
                    <a:fgClr>
                      <a:schemeClr val="bg1">
                        <a:lumMod val="50000"/>
                      </a:schemeClr>
                    </a:fgClr>
                    <a:bgClr>
                      <a:schemeClr val="tx1">
                        <a:lumMod val="75000"/>
                        <a:lumOff val="25000"/>
                      </a:schemeClr>
                    </a:bgClr>
                  </a:patt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HGPｺﾞｼｯｸM" panose="020B0600000000000000" pitchFamily="50" charset="-128"/>
                  <a:ea typeface="HGPｺﾞｼｯｸM" panose="020B0600000000000000" pitchFamily="50" charset="-128"/>
                </a:endParaRPr>
              </a:p>
              <a:p>
                <a:pPr algn="ctr">
                  <a:defRPr/>
                </a:pPr>
                <a:r>
                  <a:rPr lang="ja-JP" altLang="en-US" sz="1600" b="1" dirty="0">
                    <a:ln/>
                    <a:pattFill prst="dkUpDiag">
                      <a:fgClr>
                        <a:schemeClr val="bg1">
                          <a:lumMod val="50000"/>
                        </a:schemeClr>
                      </a:fgClr>
                      <a:bgClr>
                        <a:schemeClr val="tx1">
                          <a:lumMod val="75000"/>
                          <a:lumOff val="25000"/>
                        </a:schemeClr>
                      </a:bgClr>
                    </a:pattFill>
                    <a:effectLst>
                      <a:outerShdw blurRad="38100" dist="19050" dir="2700000" algn="tl" rotWithShape="0">
                        <a:schemeClr val="dk1">
                          <a:lumMod val="50000"/>
                          <a:alpha val="40000"/>
                        </a:schemeClr>
                      </a:outerShdw>
                    </a:effectLst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お手伝いとは</a:t>
                </a:r>
              </a:p>
            </p:txBody>
          </p:sp>
          <p:sp>
            <p:nvSpPr>
              <p:cNvPr id="46" name="楕円 45">
                <a:extLst>
                  <a:ext uri="{FF2B5EF4-FFF2-40B4-BE49-F238E27FC236}">
                    <a16:creationId xmlns:a16="http://schemas.microsoft.com/office/drawing/2014/main" id="{D51928F4-BB0F-EAB5-A1EC-A20D6D8C34B1}"/>
                  </a:ext>
                </a:extLst>
              </p:cNvPr>
              <p:cNvSpPr/>
              <p:nvPr/>
            </p:nvSpPr>
            <p:spPr>
              <a:xfrm>
                <a:off x="2373084" y="4195026"/>
                <a:ext cx="2150742" cy="2059837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" name="テキスト ボックス 20">
                <a:extLst>
                  <a:ext uri="{FF2B5EF4-FFF2-40B4-BE49-F238E27FC236}">
                    <a16:creationId xmlns:a16="http://schemas.microsoft.com/office/drawing/2014/main" id="{1D3C82CE-B2CF-B95B-F971-D3D38C56E2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08053" y="6336183"/>
                <a:ext cx="1915773" cy="738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9pPr>
              </a:lstStyle>
              <a:p>
                <a:pPr>
                  <a:defRPr/>
                </a:pPr>
                <a:r>
                  <a:rPr lang="ja-JP" altLang="en-US" sz="1400" b="1" dirty="0">
                    <a:ln/>
                    <a:pattFill prst="dkUpDiag">
                      <a:fgClr>
                        <a:schemeClr val="bg1">
                          <a:lumMod val="50000"/>
                        </a:schemeClr>
                      </a:fgClr>
                      <a:bgClr>
                        <a:schemeClr val="tx1">
                          <a:lumMod val="75000"/>
                          <a:lumOff val="25000"/>
                        </a:schemeClr>
                      </a:bgClr>
                    </a:pattFill>
                    <a:effectLst>
                      <a:outerShdw blurRad="38100" dist="19050" dir="2700000" algn="tl" rotWithShape="0">
                        <a:schemeClr val="dk1">
                          <a:lumMod val="50000"/>
                          <a:alpha val="40000"/>
                        </a:schemeClr>
                      </a:outerShdw>
                    </a:effectLst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保健センターで子どもの見守りや小学生・高齢者への読み聞かせ</a:t>
                </a:r>
              </a:p>
            </p:txBody>
          </p:sp>
          <p:sp>
            <p:nvSpPr>
              <p:cNvPr id="49" name="楕円 48">
                <a:extLst>
                  <a:ext uri="{FF2B5EF4-FFF2-40B4-BE49-F238E27FC236}">
                    <a16:creationId xmlns:a16="http://schemas.microsoft.com/office/drawing/2014/main" id="{2EA0F63E-B262-8FBA-4E99-8113F1EE590C}"/>
                  </a:ext>
                </a:extLst>
              </p:cNvPr>
              <p:cNvSpPr/>
              <p:nvPr/>
            </p:nvSpPr>
            <p:spPr>
              <a:xfrm>
                <a:off x="4623973" y="4217902"/>
                <a:ext cx="2150742" cy="2059837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dirty="0"/>
                  <a:t>　　　　　　</a:t>
                </a:r>
              </a:p>
            </p:txBody>
          </p:sp>
          <p:sp>
            <p:nvSpPr>
              <p:cNvPr id="51" name="テキスト ボックス 20">
                <a:extLst>
                  <a:ext uri="{FF2B5EF4-FFF2-40B4-BE49-F238E27FC236}">
                    <a16:creationId xmlns:a16="http://schemas.microsoft.com/office/drawing/2014/main" id="{CFC0AE5A-2D03-D430-766F-BD221D7D46E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61209" y="6339580"/>
                <a:ext cx="1768005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9pPr>
              </a:lstStyle>
              <a:p>
                <a:pPr algn="ctr">
                  <a:defRPr/>
                </a:pPr>
                <a:r>
                  <a:rPr lang="ja-JP" altLang="en-US" sz="1600" b="1" dirty="0">
                    <a:ln/>
                    <a:pattFill prst="dkUpDiag">
                      <a:fgClr>
                        <a:schemeClr val="bg1">
                          <a:lumMod val="50000"/>
                        </a:schemeClr>
                      </a:fgClr>
                      <a:bgClr>
                        <a:schemeClr val="tx1">
                          <a:lumMod val="75000"/>
                          <a:lumOff val="25000"/>
                        </a:schemeClr>
                      </a:bgClr>
                    </a:pattFill>
                    <a:effectLst>
                      <a:outerShdw blurRad="38100" dist="19050" dir="2700000" algn="tl" rotWithShape="0">
                        <a:schemeClr val="dk1">
                          <a:lumMod val="50000"/>
                          <a:alpha val="40000"/>
                        </a:schemeClr>
                      </a:outerShdw>
                    </a:effectLst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お気軽に参加</a:t>
                </a:r>
                <a:endParaRPr lang="en-US" altLang="ja-JP" sz="1600" b="1" dirty="0">
                  <a:ln/>
                  <a:pattFill prst="dkUpDiag">
                    <a:fgClr>
                      <a:schemeClr val="bg1">
                        <a:lumMod val="50000"/>
                      </a:schemeClr>
                    </a:fgClr>
                    <a:bgClr>
                      <a:schemeClr val="tx1">
                        <a:lumMod val="75000"/>
                        <a:lumOff val="25000"/>
                      </a:schemeClr>
                    </a:bgClr>
                  </a:patt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HGPｺﾞｼｯｸM" panose="020B0600000000000000" pitchFamily="50" charset="-128"/>
                  <a:ea typeface="HGPｺﾞｼｯｸM" panose="020B0600000000000000" pitchFamily="50" charset="-128"/>
                </a:endParaRPr>
              </a:p>
              <a:p>
                <a:pPr algn="ctr">
                  <a:defRPr/>
                </a:pPr>
                <a:r>
                  <a:rPr lang="ja-JP" altLang="en-US" sz="1600" b="1" dirty="0">
                    <a:ln/>
                    <a:pattFill prst="dkUpDiag">
                      <a:fgClr>
                        <a:schemeClr val="bg1">
                          <a:lumMod val="50000"/>
                        </a:schemeClr>
                      </a:fgClr>
                      <a:bgClr>
                        <a:schemeClr val="tx1">
                          <a:lumMod val="75000"/>
                          <a:lumOff val="25000"/>
                        </a:schemeClr>
                      </a:bgClr>
                    </a:pattFill>
                    <a:effectLst>
                      <a:outerShdw blurRad="38100" dist="19050" dir="2700000" algn="tl" rotWithShape="0">
                        <a:schemeClr val="dk1">
                          <a:lumMod val="50000"/>
                          <a:alpha val="40000"/>
                        </a:schemeClr>
                      </a:outerShdw>
                    </a:effectLst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してください</a:t>
                </a:r>
                <a:endParaRPr lang="en-US" altLang="ja-JP" sz="1600" b="1" dirty="0">
                  <a:ln/>
                  <a:pattFill prst="dkUpDiag">
                    <a:fgClr>
                      <a:schemeClr val="bg1">
                        <a:lumMod val="50000"/>
                      </a:schemeClr>
                    </a:fgClr>
                    <a:bgClr>
                      <a:schemeClr val="tx1">
                        <a:lumMod val="75000"/>
                        <a:lumOff val="25000"/>
                      </a:schemeClr>
                    </a:bgClr>
                  </a:patt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HGPｺﾞｼｯｸM" panose="020B0600000000000000" pitchFamily="50" charset="-128"/>
                  <a:ea typeface="HGPｺﾞｼｯｸM" panose="020B0600000000000000" pitchFamily="50" charset="-128"/>
                </a:endParaRPr>
              </a:p>
            </p:txBody>
          </p:sp>
          <p:pic>
            <p:nvPicPr>
              <p:cNvPr id="26" name="Picture 2" descr="絵本">
                <a:extLst>
                  <a:ext uri="{FF2B5EF4-FFF2-40B4-BE49-F238E27FC236}">
                    <a16:creationId xmlns:a16="http://schemas.microsoft.com/office/drawing/2014/main" id="{9466A5C9-5ADF-7289-243D-8CD8C29A1F1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356781">
                <a:off x="2282104" y="3949805"/>
                <a:ext cx="1336539" cy="1335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" name="図 51">
                <a:extLst>
                  <a:ext uri="{FF2B5EF4-FFF2-40B4-BE49-F238E27FC236}">
                    <a16:creationId xmlns:a16="http://schemas.microsoft.com/office/drawing/2014/main" id="{9DEB67D4-891C-7B7F-486A-9283E08492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483324" y="4825026"/>
                <a:ext cx="1756584" cy="1289939"/>
              </a:xfrm>
              <a:prstGeom prst="rect">
                <a:avLst/>
              </a:prstGeom>
            </p:spPr>
          </p:pic>
          <p:pic>
            <p:nvPicPr>
              <p:cNvPr id="55" name="Picture 6" descr="【車椅子】・自走用車いす ふわりす KF22-40SB">
                <a:extLst>
                  <a:ext uri="{FF2B5EF4-FFF2-40B4-BE49-F238E27FC236}">
                    <a16:creationId xmlns:a16="http://schemas.microsoft.com/office/drawing/2014/main" id="{48A34A9D-D05C-7270-E6D2-12FCAEB2957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958515" y="4901046"/>
                <a:ext cx="1110748" cy="11124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032" name="Picture 8" descr="認知症カフェ｜愛顔ケアねっと">
              <a:extLst>
                <a:ext uri="{FF2B5EF4-FFF2-40B4-BE49-F238E27FC236}">
                  <a16:creationId xmlns:a16="http://schemas.microsoft.com/office/drawing/2014/main" id="{D97501CE-C179-F9AA-166D-146B91D0EA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6437" y="5860934"/>
              <a:ext cx="1674329" cy="12557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テキスト ボックス 20">
            <a:extLst>
              <a:ext uri="{FF2B5EF4-FFF2-40B4-BE49-F238E27FC236}">
                <a16:creationId xmlns:a16="http://schemas.microsoft.com/office/drawing/2014/main" id="{0D0F884D-BC64-9C1D-8785-57DCC4251E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7910" y="5473611"/>
            <a:ext cx="16140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defRPr/>
            </a:pPr>
            <a:r>
              <a:rPr lang="ja-JP" altLang="en-US" sz="1400" dirty="0">
                <a:solidFill>
                  <a:schemeClr val="accent6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お茶・お菓子</a:t>
            </a:r>
            <a:endParaRPr lang="en-US" altLang="ja-JP" sz="1400" dirty="0">
              <a:solidFill>
                <a:schemeClr val="accent6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algn="ctr">
              <a:defRPr/>
            </a:pPr>
            <a:r>
              <a:rPr lang="ja-JP" altLang="en-US" sz="1400" dirty="0">
                <a:solidFill>
                  <a:schemeClr val="accent6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用意します</a:t>
            </a:r>
            <a:endParaRPr lang="en-US" altLang="ja-JP" sz="1400" dirty="0">
              <a:solidFill>
                <a:schemeClr val="accent6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pic>
        <p:nvPicPr>
          <p:cNvPr id="5" name="図 4" descr="QR コード&#10;&#10;AI 生成コンテンツは誤りを含む可能性があります。">
            <a:extLst>
              <a:ext uri="{FF2B5EF4-FFF2-40B4-BE49-F238E27FC236}">
                <a16:creationId xmlns:a16="http://schemas.microsoft.com/office/drawing/2014/main" id="{C686D5CF-D54E-8ECF-88BA-4E0EEE72140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829" y="8387309"/>
            <a:ext cx="1086857" cy="1086857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2284CAB-DDBA-A4C2-D9F1-966E1BD08F5F}"/>
              </a:ext>
            </a:extLst>
          </p:cNvPr>
          <p:cNvSpPr txBox="1"/>
          <p:nvPr/>
        </p:nvSpPr>
        <p:spPr>
          <a:xfrm>
            <a:off x="1097988" y="9144586"/>
            <a:ext cx="3730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accent1"/>
                </a:solidFill>
              </a:rPr>
              <a:t>定員</a:t>
            </a:r>
            <a:r>
              <a:rPr kumimoji="1" lang="en-US" altLang="ja-JP" sz="1400" b="1" dirty="0">
                <a:solidFill>
                  <a:schemeClr val="accent1"/>
                </a:solidFill>
              </a:rPr>
              <a:t>20</a:t>
            </a:r>
            <a:r>
              <a:rPr kumimoji="1" lang="ja-JP" altLang="en-US" sz="1400" b="1" dirty="0">
                <a:solidFill>
                  <a:schemeClr val="accent1"/>
                </a:solidFill>
              </a:rPr>
              <a:t>名</a:t>
            </a:r>
          </a:p>
        </p:txBody>
      </p:sp>
    </p:spTree>
    <p:extLst>
      <p:ext uri="{BB962C8B-B14F-4D97-AF65-F5344CB8AC3E}">
        <p14:creationId xmlns:p14="http://schemas.microsoft.com/office/powerpoint/2010/main" val="33788895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213</TotalTime>
  <Words>129</Words>
  <Application>Microsoft Office PowerPoint</Application>
  <PresentationFormat>A4 210 x 297 mm</PresentationFormat>
  <Paragraphs>26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1" baseType="lpstr">
      <vt:lpstr>BIZ UDゴシック</vt:lpstr>
      <vt:lpstr>HGPｺﾞｼｯｸM</vt:lpstr>
      <vt:lpstr>HGP創英角ﾎﾟｯﾌﾟ体</vt:lpstr>
      <vt:lpstr>HG丸ｺﾞｼｯｸM-PRO</vt:lpstr>
      <vt:lpstr>ＭＳ Ｐゴシック</vt:lpstr>
      <vt:lpstr>游ゴシック</vt:lpstr>
      <vt:lpstr>Arial</vt:lpstr>
      <vt:lpstr>Calibri</vt:lpstr>
      <vt:lpstr>Calibri Light</vt:lpstr>
      <vt:lpstr>Office テーマ</vt:lpstr>
      <vt:lpstr>ボランティア講習会 「ライフワークをみつけよう」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船橋市 社会福祉協議会</dc:creator>
  <cp:lastModifiedBy>船橋市 社会福祉協議会2</cp:lastModifiedBy>
  <cp:revision>13</cp:revision>
  <cp:lastPrinted>2026-01-06T05:26:01Z</cp:lastPrinted>
  <dcterms:created xsi:type="dcterms:W3CDTF">2025-07-11T00:57:04Z</dcterms:created>
  <dcterms:modified xsi:type="dcterms:W3CDTF">2026-01-07T05:52:26Z</dcterms:modified>
</cp:coreProperties>
</file>